
<file path=[Content_Types].xml><?xml version="1.0" encoding="utf-8"?>
<Types xmlns="http://schemas.openxmlformats.org/package/2006/content-types"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autoCompressPictures="0" strictFirstAndLastChars="0" saveSubsetFonts="1" showSpecialPlsOnTitleSld="0">
  <p:sldMasterIdLst>
    <p:sldMasterId id="2147483659" r:id="rId3"/>
  </p:sldMasterIdLst>
  <p:notesMasterIdLst>
    <p:notesMasterId r:id="rId4"/>
  </p:notesMasterIdLst>
  <p:sldIdLst>
    <p:sldId id="256" r:id="rId5"/>
    <p:sldId id="257" r:id="rId6"/>
    <p:sldId id="258" r:id="rId7"/>
    <p:sldId id="259" r:id="rId8"/>
    <p:sldId id="260" r:id="rId9"/>
    <p:sldId id="261" r:id="rId10"/>
    <p:sldId id="262" r:id="rId11"/>
    <p:sldId id="263" r:id="rId12"/>
    <p:sldId id="264" r:id="rId13"/>
    <p:sldId id="265" r:id="rId14"/>
    <p:sldId id="266" r:id="rId15"/>
    <p:sldId id="267" r:id="rId16"/>
    <p:sldId id="268" r:id="rId17"/>
    <p:sldId id="269" r:id="rId18"/>
    <p:sldId id="270" r:id="rId19"/>
    <p:sldId id="271" r:id="rId20"/>
    <p:sldId id="272" r:id="rId21"/>
    <p:sldId id="273" r:id="rId22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/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6.xml"/><Relationship Id="rId11" Type="http://schemas.openxmlformats.org/officeDocument/2006/relationships/slide" Target="slides/slide7.xml"/><Relationship Id="rId22" Type="http://schemas.openxmlformats.org/officeDocument/2006/relationships/slide" Target="slides/slide18.xml"/><Relationship Id="rId10" Type="http://schemas.openxmlformats.org/officeDocument/2006/relationships/slide" Target="slides/slide6.xml"/><Relationship Id="rId21" Type="http://schemas.openxmlformats.org/officeDocument/2006/relationships/slide" Target="slides/slide17.xml"/><Relationship Id="rId13" Type="http://schemas.openxmlformats.org/officeDocument/2006/relationships/slide" Target="slides/slide9.xml"/><Relationship Id="rId12" Type="http://schemas.openxmlformats.org/officeDocument/2006/relationships/slide" Target="slides/slide8.xml"/><Relationship Id="rId1" Type="http://schemas.openxmlformats.org/officeDocument/2006/relationships/theme" Target="theme/theme1.xml"/><Relationship Id="rId2" Type="http://schemas.openxmlformats.org/officeDocument/2006/relationships/presProps" Target="presProps.xml"/><Relationship Id="rId3" Type="http://schemas.openxmlformats.org/officeDocument/2006/relationships/slideMaster" Target="slideMasters/slideMaster1.xml"/><Relationship Id="rId4" Type="http://schemas.openxmlformats.org/officeDocument/2006/relationships/notesMaster" Target="notesMasters/notesMaster1.xml"/><Relationship Id="rId9" Type="http://schemas.openxmlformats.org/officeDocument/2006/relationships/slide" Target="slides/slide5.xml"/><Relationship Id="rId15" Type="http://schemas.openxmlformats.org/officeDocument/2006/relationships/slide" Target="slides/slide11.xml"/><Relationship Id="rId14" Type="http://schemas.openxmlformats.org/officeDocument/2006/relationships/slide" Target="slides/slide10.xml"/><Relationship Id="rId17" Type="http://schemas.openxmlformats.org/officeDocument/2006/relationships/slide" Target="slides/slide13.xml"/><Relationship Id="rId16" Type="http://schemas.openxmlformats.org/officeDocument/2006/relationships/slide" Target="slides/slide12.xml"/><Relationship Id="rId5" Type="http://schemas.openxmlformats.org/officeDocument/2006/relationships/slide" Target="slides/slide1.xml"/><Relationship Id="rId19" Type="http://schemas.openxmlformats.org/officeDocument/2006/relationships/slide" Target="slides/slide15.xml"/><Relationship Id="rId6" Type="http://schemas.openxmlformats.org/officeDocument/2006/relationships/slide" Target="slides/slide2.xml"/><Relationship Id="rId18" Type="http://schemas.openxmlformats.org/officeDocument/2006/relationships/slide" Target="slides/slide14.xml"/><Relationship Id="rId7" Type="http://schemas.openxmlformats.org/officeDocument/2006/relationships/slide" Target="slides/slide3.xml"/><Relationship Id="rId8" Type="http://schemas.openxmlformats.org/officeDocument/2006/relationships/slide" Target="slides/slide4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hape 3"/>
          <p:cNvSpPr txBox="1"/>
          <p:nvPr>
            <p:ph idx="2" type="hdr"/>
          </p:nvPr>
        </p:nvSpPr>
        <p:spPr>
          <a:xfrm>
            <a:off x="0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Shape 4"/>
          <p:cNvSpPr txBox="1"/>
          <p:nvPr>
            <p:ph idx="10" type="dt"/>
          </p:nvPr>
        </p:nvSpPr>
        <p:spPr>
          <a:xfrm>
            <a:off x="3884613" y="0"/>
            <a:ext cx="2971800" cy="4587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Shape 5"/>
          <p:cNvSpPr/>
          <p:nvPr>
            <p:ph idx="3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Shape 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Shape 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Shape 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Shape 8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6" name="Shape 8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7" name="Shape 8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88" name="Shape 88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Lukas Klusis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Shape 20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04" name="Shape 20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lt-LT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Kosmoso mokslo ir technologijų institutas</a:t>
            </a:r>
            <a:endParaRPr b="0" i="0" sz="16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5" name="Shape 205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Lukas Klusis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06" name="Shape 20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Shape 21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Shape 21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16" name="Shape 2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7" name="Shape 217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8" name="Shape 218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Shape 22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25" name="Shape 22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6" name="Shape 226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Lukas Klusis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27" name="Shape 22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33" name="Shape 2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4" name="Shape 23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235" name="Shape 23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Paminėti, kad čia žymimi paveikslėlio centrai, kur prieš tai buvo žymimi paveikslėlio viršutinis kairysis kampas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6" name="Shape 236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Lukas Klusis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37" name="Shape 237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Shape 24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4" name="Shape 24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47" name="Shape 2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8" name="Shape 248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9" name="Shape 249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54" name="Shape 2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5" name="Shape 25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6" name="Shape 25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261" name="Shape 2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2" name="Shape 262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3" name="Shape 26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Shape 9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96" name="Shape 96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Orlaiviai yra plačiai naudojami: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žemėlapių sudarymui;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lt-LT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Žmonių paieškose, gelbėjimo operacijose;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lt-LT" sz="12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Ūkinės paskirties laukų apžiūra (priežiūra)</a:t>
            </a:r>
            <a:endParaRPr/>
          </a:p>
          <a:p>
            <a:pPr indent="-1714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Char char="•"/>
            </a:pPr>
            <a:r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Karinė žvalgyba ar kovinės opercijos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-95250" lvl="0" marL="17145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200"/>
              <a:buFont typeface="Arial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7" name="Shape 9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Lukas Klusis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8" name="Shape 98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Shape 10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05" name="Shape 10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Sistema – tai grupė susijusių ir kartu dirbančių dalių.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Paveikslėlių registracija, tai procesas, kurios metu yra surandamas geometrinių transformacijų sąryšis tarp dviejų paveikslėlių duomenų poaibių.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6" name="Shape 10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07" name="Shape 107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Lukas Klusis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Shape 11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4" name="Shape 11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Shape 12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Shape 125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Shape 145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6" name="Shape 146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Shape 153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154" name="Shape 154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Apskaičiuojama normalizuota kryžminė koreliacija.</a:t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  <a:p>
            <a:pPr indent="0" lvl="0" marL="0" marR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lt-LT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Paveikslėlių registracija, tai procesas, kurio metu yra surandamas geometrinių transformacijų sąryšis tarp dviejų paveikslėlių duomenų poaibių.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5" name="Shape 155"/>
          <p:cNvSpPr txBox="1"/>
          <p:nvPr>
            <p:ph idx="11" type="ftr"/>
          </p:nvPr>
        </p:nvSpPr>
        <p:spPr>
          <a:xfrm>
            <a:off x="0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Lukas Klusis</a:t>
            </a:r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6" name="Shape 156"/>
          <p:cNvSpPr txBox="1"/>
          <p:nvPr>
            <p:ph idx="12" type="sldNum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 sz="12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sz="12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Shape 16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4" name="Shape 16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showMasterPhAnim="0" showMasterSp="0">
  <p:cSld>
    <p:spTree>
      <p:nvGrpSpPr>
        <p:cNvPr id="172" name="Shape 1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3" name="Shape 173"/>
          <p:cNvSpPr txBox="1"/>
          <p:nvPr>
            <p:ph idx="1" type="body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4" name="Shape 174"/>
          <p:cNvSpPr/>
          <p:nvPr>
            <p:ph idx="2" type="sldImg"/>
          </p:nvPr>
        </p:nvSpPr>
        <p:spPr>
          <a:xfrm>
            <a:off x="1371600" y="1143000"/>
            <a:ext cx="4114800" cy="3086100"/>
          </a:xfrm>
          <a:custGeom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Slide" type="title">
  <p:cSld name="TITLE">
    <p:spTree>
      <p:nvGrpSpPr>
        <p:cNvPr id="15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Shape 16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6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7" name="Shape 17"/>
          <p:cNvSpPr txBox="1"/>
          <p:nvPr>
            <p:ph idx="1" type="subTitle"/>
          </p:nvPr>
        </p:nvSpPr>
        <p:spPr>
          <a:xfrm>
            <a:off x="1143000" y="3602038"/>
            <a:ext cx="68580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ctr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8" name="Shape 18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9" name="Shape 19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0" name="Shape 20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Vertical Text" type="vertTx">
  <p:cSld name="VERTICAL_TEXT">
    <p:spTree>
      <p:nvGrpSpPr>
        <p:cNvPr id="72" name="Shape 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" name="Shape 73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74" name="Shape 74"/>
          <p:cNvSpPr txBox="1"/>
          <p:nvPr>
            <p:ph idx="1" type="body"/>
          </p:nvPr>
        </p:nvSpPr>
        <p:spPr>
          <a:xfrm rot="5400000">
            <a:off x="2396331" y="57944"/>
            <a:ext cx="4351338" cy="7886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5" name="Shape 7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6" name="Shape 7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7" name="Shape 7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Vertical Title and Text" type="vertTitleAndTx">
  <p:cSld name="VERTICAL_TITLE_AND_VERTICAL_TEXT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Shape 79"/>
          <p:cNvSpPr txBox="1"/>
          <p:nvPr>
            <p:ph type="title"/>
          </p:nvPr>
        </p:nvSpPr>
        <p:spPr>
          <a:xfrm rot="5400000">
            <a:off x="4623593" y="2285206"/>
            <a:ext cx="5811838" cy="197167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80" name="Shape 80"/>
          <p:cNvSpPr txBox="1"/>
          <p:nvPr>
            <p:ph idx="1" type="body"/>
          </p:nvPr>
        </p:nvSpPr>
        <p:spPr>
          <a:xfrm rot="5400000">
            <a:off x="623093" y="370681"/>
            <a:ext cx="5811838" cy="58007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1" name="Shape 8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2" name="Shape 8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3" name="Shape 8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and Content" type="obj">
  <p:cSld name="OBJECT">
    <p:spTree>
      <p:nvGrpSpPr>
        <p:cNvPr id="2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Shape 22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3" name="Shape 23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4" name="Shape 24"/>
          <p:cNvSpPr txBox="1"/>
          <p:nvPr>
            <p:ph idx="10" type="dt"/>
          </p:nvPr>
        </p:nvSpPr>
        <p:spPr>
          <a:xfrm>
            <a:off x="628650" y="6356351"/>
            <a:ext cx="1241247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5" name="Shape 25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6" name="Shape 26"/>
          <p:cNvSpPr txBox="1"/>
          <p:nvPr>
            <p:ph idx="12" type="sldNum"/>
          </p:nvPr>
        </p:nvSpPr>
        <p:spPr>
          <a:xfrm>
            <a:off x="7037798" y="6356351"/>
            <a:ext cx="1477552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Section Header" type="secHead">
  <p:cSld name="SECTION_HEADER">
    <p:spTree>
      <p:nvGrpSpPr>
        <p:cNvPr id="27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Shape 28"/>
          <p:cNvSpPr txBox="1"/>
          <p:nvPr>
            <p:ph type="title"/>
          </p:nvPr>
        </p:nvSpPr>
        <p:spPr>
          <a:xfrm>
            <a:off x="623888" y="1709739"/>
            <a:ext cx="7886700" cy="2852737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6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29" name="Shape 29"/>
          <p:cNvSpPr txBox="1"/>
          <p:nvPr>
            <p:ph idx="1" type="body"/>
          </p:nvPr>
        </p:nvSpPr>
        <p:spPr>
          <a:xfrm>
            <a:off x="623888" y="4589464"/>
            <a:ext cx="7886700" cy="1500187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400"/>
              <a:buFont typeface="Arial"/>
              <a:buNone/>
              <a:defRPr b="0" i="0" sz="20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2000"/>
              <a:buFont typeface="Arial"/>
              <a:buNone/>
              <a:defRPr b="0" i="0" sz="18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rgbClr val="888888"/>
              </a:buClr>
              <a:buSzPts val="1800"/>
              <a:buFont typeface="Arial"/>
              <a:buNone/>
              <a:defRPr b="0" i="0" sz="16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0" name="Shape 30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1" name="Shape 31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2" name="Shape 32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wo Content" type="twoObj">
  <p:cSld name="TWO_OBJECTS">
    <p:spTree>
      <p:nvGrpSpPr>
        <p:cNvPr id="33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Shape 34"/>
          <p:cNvSpPr txBox="1"/>
          <p:nvPr>
            <p:ph type="title"/>
          </p:nvPr>
        </p:nvSpPr>
        <p:spPr>
          <a:xfrm>
            <a:off x="1417834" y="365126"/>
            <a:ext cx="7097516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35" name="Shape 35"/>
          <p:cNvSpPr txBox="1"/>
          <p:nvPr>
            <p:ph idx="1" type="body"/>
          </p:nvPr>
        </p:nvSpPr>
        <p:spPr>
          <a:xfrm>
            <a:off x="6286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6" name="Shape 36"/>
          <p:cNvSpPr txBox="1"/>
          <p:nvPr>
            <p:ph idx="2" type="body"/>
          </p:nvPr>
        </p:nvSpPr>
        <p:spPr>
          <a:xfrm>
            <a:off x="4629150" y="1825625"/>
            <a:ext cx="38862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7" name="Shape 37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8" name="Shape 38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39" name="Shape 39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mparison" type="twoTxTwoObj">
  <p:cSld name="TWO_OBJECTS_WITH_TEXT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Shape 41"/>
          <p:cNvSpPr txBox="1"/>
          <p:nvPr>
            <p:ph type="title"/>
          </p:nvPr>
        </p:nvSpPr>
        <p:spPr>
          <a:xfrm>
            <a:off x="1407559" y="365126"/>
            <a:ext cx="7108981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42" name="Shape 42"/>
          <p:cNvSpPr txBox="1"/>
          <p:nvPr>
            <p:ph idx="1" type="body"/>
          </p:nvPr>
        </p:nvSpPr>
        <p:spPr>
          <a:xfrm>
            <a:off x="629842" y="1681163"/>
            <a:ext cx="3868340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3" name="Shape 43"/>
          <p:cNvSpPr txBox="1"/>
          <p:nvPr>
            <p:ph idx="2" type="body"/>
          </p:nvPr>
        </p:nvSpPr>
        <p:spPr>
          <a:xfrm>
            <a:off x="629842" y="2505075"/>
            <a:ext cx="3868340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4" name="Shape 44"/>
          <p:cNvSpPr txBox="1"/>
          <p:nvPr>
            <p:ph idx="3" type="body"/>
          </p:nvPr>
        </p:nvSpPr>
        <p:spPr>
          <a:xfrm>
            <a:off x="4629150" y="1681163"/>
            <a:ext cx="3887391" cy="823912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1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1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1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5" name="Shape 45"/>
          <p:cNvSpPr txBox="1"/>
          <p:nvPr>
            <p:ph idx="4" type="body"/>
          </p:nvPr>
        </p:nvSpPr>
        <p:spPr>
          <a:xfrm>
            <a:off x="4629150" y="2505075"/>
            <a:ext cx="3887391" cy="3684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6" name="Shape 46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7" name="Shape 47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8" name="Shape 48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Title Only" type="titleOnly">
  <p:cSld name="TITLE_ONLY">
    <p:spTree>
      <p:nvGrpSpPr>
        <p:cNvPr id="49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Shape 50"/>
          <p:cNvSpPr txBox="1"/>
          <p:nvPr>
            <p:ph type="title"/>
          </p:nvPr>
        </p:nvSpPr>
        <p:spPr>
          <a:xfrm>
            <a:off x="1428108" y="365126"/>
            <a:ext cx="7087242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51" name="Shape 51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2" name="Shape 52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3" name="Shape 53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Blank" type="blank">
  <p:cSld name="BLANK"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Shape 55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6" name="Shape 56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7" name="Shape 57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Content with Caption" type="objTx">
  <p:cSld name="OBJECT_WITH_CAPTION_TEXT">
    <p:spTree>
      <p:nvGrpSpPr>
        <p:cNvPr id="58" name="Shape 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" name="Shape 59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0" name="Shape 60"/>
          <p:cNvSpPr txBox="1"/>
          <p:nvPr>
            <p:ph idx="1" type="body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318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4064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810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55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55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55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1" name="Shape 61"/>
          <p:cNvSpPr txBox="1"/>
          <p:nvPr>
            <p:ph idx="2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2" name="Shape 6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3" name="Shape 6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SzPts val="1400"/>
              <a:buFont typeface="Calibri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4" name="Shape 6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matchingName="Picture with Caption" type="picTx">
  <p:cSld name="PICTURE_WITH_CAPTION_TEXT"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Shape 66"/>
          <p:cNvSpPr txBox="1"/>
          <p:nvPr>
            <p:ph type="title"/>
          </p:nvPr>
        </p:nvSpPr>
        <p:spPr>
          <a:xfrm>
            <a:off x="629841" y="457200"/>
            <a:ext cx="2949178" cy="1600200"/>
          </a:xfrm>
          <a:prstGeom prst="rect">
            <a:avLst/>
          </a:prstGeom>
          <a:noFill/>
          <a:ln>
            <a:noFill/>
          </a:ln>
        </p:spPr>
        <p:txBody>
          <a:bodyPr anchorCtr="0" anchor="b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67" name="Shape 67"/>
          <p:cNvSpPr/>
          <p:nvPr>
            <p:ph idx="2" type="pic"/>
          </p:nvPr>
        </p:nvSpPr>
        <p:spPr>
          <a:xfrm>
            <a:off x="3887391" y="987426"/>
            <a:ext cx="4629150" cy="4873625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3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Arial"/>
              <a:buNone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8" name="Shape 68"/>
          <p:cNvSpPr txBox="1"/>
          <p:nvPr>
            <p:ph idx="1" type="body"/>
          </p:nvPr>
        </p:nvSpPr>
        <p:spPr>
          <a:xfrm>
            <a:off x="629841" y="2057400"/>
            <a:ext cx="2949178" cy="381158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2286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  <a:defRPr b="0" i="0" sz="1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None/>
              <a:defRPr b="0" i="0" sz="1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9" name="Shape 69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0" name="Shape 70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1" name="Shape 71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1" Type="http://schemas.openxmlformats.org/officeDocument/2006/relationships/slideLayout" Target="../slideLayouts/slideLayout10.xml"/><Relationship Id="rId10" Type="http://schemas.openxmlformats.org/officeDocument/2006/relationships/slideLayout" Target="../slideLayouts/slideLayout9.xml"/><Relationship Id="rId13" Type="http://schemas.openxmlformats.org/officeDocument/2006/relationships/theme" Target="../theme/theme1.xml"/><Relationship Id="rId12" Type="http://schemas.openxmlformats.org/officeDocument/2006/relationships/slideLayout" Target="../slideLayouts/slideLayout11.xml"/><Relationship Id="rId1" Type="http://schemas.openxmlformats.org/officeDocument/2006/relationships/image" Target="../media/image1.png"/><Relationship Id="rId2" Type="http://schemas.openxmlformats.org/officeDocument/2006/relationships/slideLayout" Target="../slideLayouts/slideLayout1.xml"/><Relationship Id="rId3" Type="http://schemas.openxmlformats.org/officeDocument/2006/relationships/slideLayout" Target="../slideLayouts/slideLayout2.xml"/><Relationship Id="rId4" Type="http://schemas.openxmlformats.org/officeDocument/2006/relationships/slideLayout" Target="../slideLayouts/slideLayout3.xml"/><Relationship Id="rId9" Type="http://schemas.openxmlformats.org/officeDocument/2006/relationships/slideLayout" Target="../slideLayouts/slideLayout8.xml"/><Relationship Id="rId5" Type="http://schemas.openxmlformats.org/officeDocument/2006/relationships/slideLayout" Target="../slideLayouts/slideLayout4.xml"/><Relationship Id="rId6" Type="http://schemas.openxmlformats.org/officeDocument/2006/relationships/slideLayout" Target="../slideLayouts/slideLayout5.xml"/><Relationship Id="rId7" Type="http://schemas.openxmlformats.org/officeDocument/2006/relationships/slideLayout" Target="../slideLayouts/slideLayout6.xml"/><Relationship Id="rId8" Type="http://schemas.openxmlformats.org/officeDocument/2006/relationships/slideLayout" Target="../slideLayouts/slideLayout7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bg>
      <p:bgPr>
        <a:blipFill rotWithShape="1">
          <a:blip r:embed="rId1">
            <a:alphaModFix/>
          </a:blip>
          <a:stretch>
            <a:fillRect b="0" l="-999" r="-999" t="0"/>
          </a:stretch>
        </a:blip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Shape 10"/>
          <p:cNvSpPr txBox="1"/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400"/>
              <a:buFont typeface="Calibri"/>
              <a:buNone/>
              <a:defRPr b="0" i="0" sz="4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indent="0"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indent="0"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indent="0"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indent="0"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indent="0"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indent="0"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indent="0"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1" name="Shape 1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/>
          <a:lstStyle>
            <a:lvl1pPr indent="-406400" lvl="0" marL="4572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  <a:defRPr b="0" i="0" sz="2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381000" lvl="1" marL="914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b="0" i="0" sz="24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355600" lvl="2" marL="1371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342900" lvl="3" marL="1828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342900" lvl="4" marL="22860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342900" lvl="5" marL="27432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42900" lvl="6" marL="32004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42900" lvl="7" marL="36576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42900" lvl="8" marL="4114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1800"/>
              <a:buFont typeface="Arial"/>
              <a:buChar char="•"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2" name="Shape 12"/>
          <p:cNvSpPr txBox="1"/>
          <p:nvPr>
            <p:ph idx="10" type="dt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3" name="Shape 13"/>
          <p:cNvSpPr txBox="1"/>
          <p:nvPr>
            <p:ph idx="11" type="ftr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/>
          <a:lstStyle>
            <a:lvl1pPr indent="0" lvl="0" marL="0" marR="0" rtl="0" algn="ct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4" name="Shape 14"/>
          <p:cNvSpPr txBox="1"/>
          <p:nvPr>
            <p:ph idx="12" type="sldNum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indent="0" lvl="0" mar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lt-LT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2"/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  <p:sldLayoutId id="2147483658" r:id="rId12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5.png"/><Relationship Id="rId4" Type="http://schemas.openxmlformats.org/officeDocument/2006/relationships/image" Target="../media/image10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7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20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4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8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1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7.xml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8.xm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9.png"/><Relationship Id="rId4" Type="http://schemas.openxmlformats.org/officeDocument/2006/relationships/image" Target="../media/image7.pn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.xml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8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6.png"/><Relationship Id="rId4" Type="http://schemas.openxmlformats.org/officeDocument/2006/relationships/image" Target="../media/image11.png"/><Relationship Id="rId5" Type="http://schemas.openxmlformats.org/officeDocument/2006/relationships/image" Target="../media/image13.png"/><Relationship Id="rId6" Type="http://schemas.openxmlformats.org/officeDocument/2006/relationships/image" Target="../media/image3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9.xml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Shape 90"/>
          <p:cNvSpPr txBox="1"/>
          <p:nvPr>
            <p:ph type="ctrTitle"/>
          </p:nvPr>
        </p:nvSpPr>
        <p:spPr>
          <a:xfrm>
            <a:off x="685800" y="1122363"/>
            <a:ext cx="7772400" cy="23876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Calibri"/>
              <a:buNone/>
            </a:pPr>
            <a:r>
              <a:rPr b="0" i="0" lang="lt-LT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br>
              <a:rPr b="0" i="0" lang="lt-LT" sz="3959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br>
              <a:rPr b="0" i="0" lang="lt-LT" sz="279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r>
              <a:rPr b="0" i="0" lang="lt-LT" sz="243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Vision-Based Localization for Unmanned Aerial Vehicles</a:t>
            </a:r>
            <a:br>
              <a:rPr b="0" i="0" lang="lt-LT" sz="243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</a:br>
            <a:endParaRPr b="0" i="0" sz="1979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91" name="Shape 91"/>
          <p:cNvSpPr txBox="1"/>
          <p:nvPr>
            <p:ph idx="1" type="subTitle"/>
          </p:nvPr>
        </p:nvSpPr>
        <p:spPr>
          <a:xfrm>
            <a:off x="982807" y="3861530"/>
            <a:ext cx="7315200" cy="165576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Lukas Klusis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Vilniaus universitetas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Matematikos ir informatikos fakultetas</a:t>
            </a:r>
            <a:endParaRPr/>
          </a:p>
          <a:p>
            <a:pPr indent="0" lvl="0" marL="0" marR="0" rtl="0" algn="ctr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2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Birželio 9 d., 2015</a:t>
            </a:r>
            <a:endParaRPr b="0" i="0" sz="20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descr="E:\Lukas\Desktop\vu.png" id="92" name="Shape 9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1122307" y="4015766"/>
            <a:ext cx="1033800" cy="1143000"/>
          </a:xfrm>
          <a:prstGeom prst="rect">
            <a:avLst/>
          </a:prstGeom>
          <a:noFill/>
          <a:ln>
            <a:noFill/>
          </a:ln>
        </p:spPr>
      </p:pic>
      <p:pic>
        <p:nvPicPr>
          <p:cNvPr descr="E:\Lukas\Desktop\MIF.png" id="93" name="Shape 93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7107382" y="3977666"/>
            <a:ext cx="1190625" cy="11811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Shape 208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Eksperimentai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09" name="Shape 209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10" name="Shape 210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949520"/>
            <a:ext cx="7886700" cy="4103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" name="Shape 215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-834" y="0"/>
            <a:ext cx="9144834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19" name="Shape 2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0" name="Shape 220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Hipotezių kiekis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21" name="Shape 221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22" name="Shape 222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Shape 229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Užtikrintumas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30" name="Shape 230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31" name="Shape 231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825625"/>
            <a:ext cx="4266079" cy="4351338"/>
          </a:xfrm>
          <a:prstGeom prst="rect">
            <a:avLst/>
          </a:prstGeom>
          <a:noFill/>
          <a:ln>
            <a:noFill/>
          </a:ln>
        </p:spPr>
      </p:pic>
      <p:pic>
        <p:nvPicPr>
          <p:cNvPr id="232" name="Shape 232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4414275" y="2246102"/>
            <a:ext cx="4457143" cy="33396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38" name="Shape 2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9" name="Shape 239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Palyginimas su GPS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40" name="Shape 240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41" name="Shape 241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13034" r="0" t="17998"/>
          <a:stretch/>
        </p:blipFill>
        <p:spPr>
          <a:xfrm>
            <a:off x="1407560" y="1882588"/>
            <a:ext cx="6996852" cy="4312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45" name="Shape 2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6" name="Shape 24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573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Shape 251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Užtikrintumas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2" name="Shape 252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253" name="Shape 253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57" name="Shape 2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8" name="Shape 258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Išvados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59" name="Shape 259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508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0" name="Shape 260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Shape 265"/>
          <p:cNvSpPr txBox="1"/>
          <p:nvPr>
            <p:ph idx="1" type="body"/>
          </p:nvPr>
        </p:nvSpPr>
        <p:spPr>
          <a:xfrm>
            <a:off x="628650" y="2602355"/>
            <a:ext cx="7886700" cy="14592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6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Klausimai?</a:t>
            </a:r>
            <a:endParaRPr b="0" i="0" sz="6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266" name="Shape 266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Shape 100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Motyvacija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01" name="Shape 101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Bepiločiai orlaiviai yra itin vertingi, kai: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lt-LT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Rizikinga.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lt-LT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Egzistuoja pasikartojantys žmogaus veiksmai.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lt-LT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 ekonomiškos kelionės.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lt-LT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Ilgos kelionės.</a:t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Bepiločiai orlaiviai yra priklausomi nuo GPS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Negalima laikyti GPS sistemą patikima</a:t>
            </a:r>
            <a:endParaRPr/>
          </a:p>
        </p:txBody>
      </p:sp>
      <p:sp>
        <p:nvSpPr>
          <p:cNvPr id="102" name="Shape 102"/>
          <p:cNvSpPr txBox="1"/>
          <p:nvPr>
            <p:ph idx="11" type="ftr"/>
          </p:nvPr>
        </p:nvSpPr>
        <p:spPr>
          <a:xfrm>
            <a:off x="2339788" y="6356351"/>
            <a:ext cx="44644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b="0" i="0" lang="lt-LT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1">
                                            <p:txEl>
                                              <p:pRg end="0" st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1">
                                            <p:txEl>
                                              <p:pRg end="1" st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1">
                                            <p:txEl>
                                              <p:pRg end="2" st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1">
                                            <p:txEl>
                                              <p:pRg end="3" st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1">
                                            <p:txEl>
                                              <p:pRg end="4" st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1">
                                            <p:txEl>
                                              <p:pRg end="5" st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1">
                                            <p:txEl>
                                              <p:pRg end="6" st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1">
                                            <p:txEl>
                                              <p:pRg end="7" st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01">
                                            <p:txEl>
                                              <p:pRg end="8" st="8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Shape 109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Tikslas ir uždaviniai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0" name="Shape 110"/>
          <p:cNvSpPr txBox="1"/>
          <p:nvPr>
            <p:ph idx="1" type="body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28600" lvl="0" marL="22860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Sukurti </a:t>
            </a:r>
            <a:r>
              <a:rPr b="1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sistemą</a:t>
            </a:r>
            <a:r>
              <a:rPr b="0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kuri remiantis </a:t>
            </a:r>
            <a:r>
              <a:rPr b="1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vaizdo kameros</a:t>
            </a:r>
            <a:r>
              <a:rPr b="0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 ir </a:t>
            </a:r>
            <a:r>
              <a:rPr b="1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paveikslėlių</a:t>
            </a:r>
            <a:r>
              <a:rPr b="0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kurių </a:t>
            </a:r>
            <a:r>
              <a:rPr b="1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žinoma geografinė padėtis</a:t>
            </a:r>
            <a:r>
              <a:rPr b="0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</a:t>
            </a:r>
            <a:r>
              <a:rPr b="1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registracija</a:t>
            </a:r>
            <a:r>
              <a:rPr b="0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, gebėtų nustatyti orlaivio </a:t>
            </a:r>
            <a:r>
              <a:rPr b="1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vietą</a:t>
            </a:r>
            <a:r>
              <a:rPr b="0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</a:t>
            </a:r>
            <a:endParaRPr/>
          </a:p>
          <a:p>
            <a:pPr indent="-508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None/>
            </a:pPr>
            <a:r>
              <a:t/>
            </a:r>
            <a:endParaRPr b="0" i="0" sz="28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  <a:p>
            <a:pPr indent="-228600" lvl="0" marL="228600" marR="0" rtl="0" algn="l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•"/>
            </a:pPr>
            <a:r>
              <a:rPr b="0" i="0" lang="lt-LT" sz="28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Šiam tikslui įgyvendinti: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lt-LT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apžvelgiama literatūra;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lt-LT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parenkami sprendimo būdai;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lt-LT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eksperimentiškai patikrinami;</a:t>
            </a:r>
            <a:endParaRPr/>
          </a:p>
          <a:p>
            <a:pPr indent="-2286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</a:pPr>
            <a:r>
              <a:rPr b="0" i="0" lang="lt-LT" sz="2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atliekama analizė.</a:t>
            </a:r>
            <a:endParaRPr/>
          </a:p>
          <a:p>
            <a:pPr indent="-76200" lvl="1" marL="685800" marR="0" rtl="0" algn="l">
              <a:lnSpc>
                <a:spcPct val="90000"/>
              </a:lnSpc>
              <a:spcBef>
                <a:spcPts val="50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None/>
            </a:pPr>
            <a:r>
              <a:t/>
            </a:r>
            <a:endParaRPr b="0" i="0" sz="2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1" name="Shape 111"/>
          <p:cNvSpPr txBox="1"/>
          <p:nvPr>
            <p:ph idx="11" type="ftr"/>
          </p:nvPr>
        </p:nvSpPr>
        <p:spPr>
          <a:xfrm>
            <a:off x="2339788" y="6356351"/>
            <a:ext cx="4464424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b="0" i="0" lang="lt-LT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  <p:transition>
    <p:fade thruBlk="1"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15" name="Shape 1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Shape 116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0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Kas padaryta iki šiol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17" name="Shape 117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b="0" i="0" lang="lt-LT" sz="1200" u="none" cap="none" strike="noStrik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b="0" i="0" sz="1200" u="none" cap="none" strike="noStrike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18" name="Shape 118"/>
          <p:cNvSpPr txBox="1"/>
          <p:nvPr/>
        </p:nvSpPr>
        <p:spPr>
          <a:xfrm>
            <a:off x="5414037" y="4499669"/>
            <a:ext cx="3375393" cy="107721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0" i="0" lang="lt-L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Gianpaolo Conte. </a:t>
            </a:r>
            <a:r>
              <a:rPr b="0" i="1" lang="lt-L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Vision-Based Localization and Guidance for Unmanned Aerial Vehicles</a:t>
            </a:r>
            <a:r>
              <a:rPr b="0" i="0" lang="lt-LT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PhD thesis, Linköpings universitet, 2009.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19" name="Shape 119"/>
          <p:cNvPicPr preferRelativeResize="0"/>
          <p:nvPr/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5414037" y="1527969"/>
            <a:ext cx="3562350" cy="2886075"/>
          </a:xfrm>
          <a:prstGeom prst="rect">
            <a:avLst/>
          </a:prstGeom>
          <a:noFill/>
          <a:ln>
            <a:noFill/>
          </a:ln>
        </p:spPr>
      </p:pic>
      <p:sp>
        <p:nvSpPr>
          <p:cNvPr id="120" name="Shape 120"/>
          <p:cNvSpPr txBox="1"/>
          <p:nvPr/>
        </p:nvSpPr>
        <p:spPr>
          <a:xfrm>
            <a:off x="379639" y="3771619"/>
            <a:ext cx="3746047" cy="156966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Y. Watanabe, P. Fabiani, and G. Le Besnerais. Simultaneous visual target tracking and navigation in a gps-denied environment. </a:t>
            </a:r>
            <a:r>
              <a:rPr i="1" lang="lt-L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Advanced Robotics, 2009. ICAR 2009</a:t>
            </a:r>
            <a:r>
              <a:rPr lang="lt-L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. International Conference on, puslapiai 1–6, 2009.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21" name="Shape 12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270782" y="1610386"/>
            <a:ext cx="4857750" cy="219075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122" name="Shape 122"/>
          <p:cNvCxnSpPr/>
          <p:nvPr/>
        </p:nvCxnSpPr>
        <p:spPr>
          <a:xfrm>
            <a:off x="5128532" y="1338943"/>
            <a:ext cx="0" cy="5017408"/>
          </a:xfrm>
          <a:prstGeom prst="straightConnector1">
            <a:avLst/>
          </a:prstGeom>
          <a:noFill/>
          <a:ln cap="flat" cmpd="sng" w="28575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</p:spTree>
  </p:cSld>
  <p:clrMapOvr>
    <a:masterClrMapping/>
  </p:clrMapOvr>
  <p:transition>
    <p:fade thruBlk="1"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Shape 127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Kas bus daroma?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28" name="Shape 128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29" name="Shape 129"/>
          <p:cNvSpPr/>
          <p:nvPr/>
        </p:nvSpPr>
        <p:spPr>
          <a:xfrm>
            <a:off x="910676" y="3507629"/>
            <a:ext cx="1846628" cy="12102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Inercinė navigacinė sistema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0" name="Shape 130"/>
          <p:cNvSpPr/>
          <p:nvPr/>
        </p:nvSpPr>
        <p:spPr>
          <a:xfrm>
            <a:off x="5118439" y="1612415"/>
            <a:ext cx="1846628" cy="12102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Kalman filtras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31" name="Shape 131"/>
          <p:cNvSpPr/>
          <p:nvPr/>
        </p:nvSpPr>
        <p:spPr>
          <a:xfrm>
            <a:off x="937973" y="1856720"/>
            <a:ext cx="1846628" cy="12102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GPS</a:t>
            </a:r>
            <a:endParaRPr sz="32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2" name="Shape 132"/>
          <p:cNvCxnSpPr>
            <a:stCxn id="129" idx="3"/>
            <a:endCxn id="130" idx="1"/>
          </p:cNvCxnSpPr>
          <p:nvPr/>
        </p:nvCxnSpPr>
        <p:spPr>
          <a:xfrm flipH="1" rot="10800000">
            <a:off x="2757304" y="2217646"/>
            <a:ext cx="2361000" cy="1895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33" name="Shape 133"/>
          <p:cNvCxnSpPr>
            <a:stCxn id="131" idx="3"/>
            <a:endCxn id="130" idx="1"/>
          </p:cNvCxnSpPr>
          <p:nvPr/>
        </p:nvCxnSpPr>
        <p:spPr>
          <a:xfrm flipH="1" rot="10800000">
            <a:off x="2784601" y="2217637"/>
            <a:ext cx="2333700" cy="2442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grpSp>
        <p:nvGrpSpPr>
          <p:cNvPr id="134" name="Shape 134"/>
          <p:cNvGrpSpPr/>
          <p:nvPr/>
        </p:nvGrpSpPr>
        <p:grpSpPr>
          <a:xfrm>
            <a:off x="6965067" y="1808581"/>
            <a:ext cx="1856834" cy="408951"/>
            <a:chOff x="6965067" y="1808581"/>
            <a:chExt cx="1856834" cy="408951"/>
          </a:xfrm>
        </p:grpSpPr>
        <p:cxnSp>
          <p:nvCxnSpPr>
            <p:cNvPr id="135" name="Shape 135"/>
            <p:cNvCxnSpPr>
              <a:stCxn id="130" idx="3"/>
            </p:cNvCxnSpPr>
            <p:nvPr/>
          </p:nvCxnSpPr>
          <p:spPr>
            <a:xfrm>
              <a:off x="6965067" y="2217533"/>
              <a:ext cx="1443300" cy="0"/>
            </a:xfrm>
            <a:prstGeom prst="straightConnector1">
              <a:avLst/>
            </a:prstGeom>
            <a:noFill/>
            <a:ln cap="flat" cmpd="sng" w="9525">
              <a:solidFill>
                <a:schemeClr val="accent1"/>
              </a:solidFill>
              <a:prstDash val="solid"/>
              <a:miter lim="8000"/>
              <a:headEnd len="sm" w="sm" type="none"/>
              <a:tailEnd len="med" w="med" type="triangle"/>
            </a:ln>
          </p:spPr>
        </p:cxnSp>
        <p:sp>
          <p:nvSpPr>
            <p:cNvPr id="136" name="Shape 136"/>
            <p:cNvSpPr txBox="1"/>
            <p:nvPr/>
          </p:nvSpPr>
          <p:spPr>
            <a:xfrm>
              <a:off x="7008776" y="1808581"/>
              <a:ext cx="1813125" cy="369332"/>
            </a:xfrm>
            <a:prstGeom prst="rect">
              <a:avLst/>
            </a:prstGeom>
            <a:noFill/>
            <a:ln>
              <a:noFill/>
            </a:ln>
          </p:spPr>
          <p:txBody>
            <a:bodyPr anchorCtr="0" anchor="t" bIns="45700" lIns="91425" spcFirstLastPara="1" rIns="91425" wrap="square" tIns="45700">
              <a:noAutofit/>
            </a:bodyPr>
            <a:lstStyle/>
            <a:p>
              <a:pPr indent="0" lvl="0" marL="0" marR="0" rtl="0" algn="l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lt-LT" sz="1800">
                  <a:solidFill>
                    <a:schemeClr val="dk1"/>
                  </a:solidFill>
                  <a:latin typeface="Arial"/>
                  <a:ea typeface="Arial"/>
                  <a:cs typeface="Arial"/>
                  <a:sym typeface="Arial"/>
                </a:rPr>
                <a:t>Orlaivio pozicija</a:t>
              </a:r>
              <a:endParaRPr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endParaRPr>
            </a:p>
          </p:txBody>
        </p:sp>
      </p:grpSp>
      <p:sp>
        <p:nvSpPr>
          <p:cNvPr id="137" name="Shape 137"/>
          <p:cNvSpPr/>
          <p:nvPr/>
        </p:nvSpPr>
        <p:spPr>
          <a:xfrm>
            <a:off x="5118439" y="3265579"/>
            <a:ext cx="1846628" cy="12102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4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?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38" name="Shape 138"/>
          <p:cNvCxnSpPr>
            <a:stCxn id="137" idx="0"/>
            <a:endCxn id="130" idx="2"/>
          </p:cNvCxnSpPr>
          <p:nvPr/>
        </p:nvCxnSpPr>
        <p:spPr>
          <a:xfrm rot="10800000">
            <a:off x="6041753" y="2822779"/>
            <a:ext cx="0" cy="442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39" name="Shape 139"/>
          <p:cNvSpPr/>
          <p:nvPr/>
        </p:nvSpPr>
        <p:spPr>
          <a:xfrm>
            <a:off x="5118439" y="4931989"/>
            <a:ext cx="1846628" cy="1210235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32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Vaizdo kamera</a:t>
            </a:r>
            <a:endParaRPr sz="2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40" name="Shape 140"/>
          <p:cNvCxnSpPr>
            <a:stCxn id="139" idx="0"/>
            <a:endCxn id="137" idx="2"/>
          </p:cNvCxnSpPr>
          <p:nvPr/>
        </p:nvCxnSpPr>
        <p:spPr>
          <a:xfrm rot="10800000">
            <a:off x="6041753" y="4475689"/>
            <a:ext cx="0" cy="456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41" name="Shape 141"/>
          <p:cNvSpPr/>
          <p:nvPr/>
        </p:nvSpPr>
        <p:spPr>
          <a:xfrm>
            <a:off x="19293" y="618819"/>
            <a:ext cx="3710879" cy="3710879"/>
          </a:xfrm>
          <a:prstGeom prst="mathMultiply">
            <a:avLst>
              <a:gd fmla="val 1416" name="adj1"/>
            </a:avLst>
          </a:prstGeom>
          <a:solidFill>
            <a:srgbClr val="FF0000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cxnSp>
        <p:nvCxnSpPr>
          <p:cNvPr id="142" name="Shape 142"/>
          <p:cNvCxnSpPr>
            <a:stCxn id="129" idx="3"/>
            <a:endCxn id="137" idx="1"/>
          </p:cNvCxnSpPr>
          <p:nvPr/>
        </p:nvCxnSpPr>
        <p:spPr>
          <a:xfrm flipH="1" rot="10800000">
            <a:off x="2757304" y="3870646"/>
            <a:ext cx="2361000" cy="2421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43" name="Shape 143"/>
          <p:cNvSpPr txBox="1"/>
          <p:nvPr/>
        </p:nvSpPr>
        <p:spPr>
          <a:xfrm>
            <a:off x="3749971" y="3109561"/>
            <a:ext cx="933269" cy="92333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Greitis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Aukštis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Kryptis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500"/>
                                        <p:tgtEl>
                                          <p:spTgt spid="1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Shape 148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Žemėlapių konstravimas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49" name="Shape 14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2089" r="4987" t="5208"/>
          <a:stretch/>
        </p:blipFill>
        <p:spPr>
          <a:xfrm>
            <a:off x="771848" y="1690689"/>
            <a:ext cx="7743502" cy="4015959"/>
          </a:xfrm>
          <a:prstGeom prst="rect">
            <a:avLst/>
          </a:prstGeom>
          <a:noFill/>
          <a:ln>
            <a:noFill/>
          </a:ln>
        </p:spPr>
      </p:pic>
      <p:sp>
        <p:nvSpPr>
          <p:cNvPr id="150" name="Shape 150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51" name="Shape 151"/>
          <p:cNvSpPr txBox="1"/>
          <p:nvPr/>
        </p:nvSpPr>
        <p:spPr>
          <a:xfrm>
            <a:off x="528017" y="4343401"/>
            <a:ext cx="3690626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18 lygio žemėlapio 1 px ≈ 0.5972 m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</p:spTree>
  </p:cSld>
  <p:clrMapOvr>
    <a:masterClrMapping/>
  </p:clrMapOvr>
  <p:transition>
    <p:fade thruBlk="1"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Shape 158"/>
          <p:cNvSpPr txBox="1"/>
          <p:nvPr>
            <p:ph type="title"/>
          </p:nvPr>
        </p:nvSpPr>
        <p:spPr>
          <a:xfrm>
            <a:off x="1407560" y="365126"/>
            <a:ext cx="7107790" cy="132556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44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Paveikslėlių registracija</a:t>
            </a:r>
            <a:endParaRPr b="0" i="0" sz="44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59" name="Shape 159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10306" l="0" r="0" t="0"/>
          <a:stretch/>
        </p:blipFill>
        <p:spPr>
          <a:xfrm>
            <a:off x="1672607" y="2453529"/>
            <a:ext cx="5798786" cy="3902822"/>
          </a:xfrm>
          <a:prstGeom prst="rect">
            <a:avLst/>
          </a:prstGeom>
          <a:noFill/>
          <a:ln>
            <a:noFill/>
          </a:ln>
        </p:spPr>
      </p:pic>
      <p:sp>
        <p:nvSpPr>
          <p:cNvPr id="160" name="Shape 160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pic>
        <p:nvPicPr>
          <p:cNvPr id="161" name="Shape 161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1247775" y="1882029"/>
            <a:ext cx="6648450" cy="1143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6" name="Shape 166"/>
          <p:cNvPicPr preferRelativeResize="0"/>
          <p:nvPr>
            <p:ph idx="1" type="body"/>
          </p:nvPr>
        </p:nvPicPr>
        <p:blipFill rotWithShape="1">
          <a:blip r:embed="rId3">
            <a:alphaModFix/>
          </a:blip>
          <a:srcRect b="0" l="0" r="0" t="0"/>
          <a:stretch/>
        </p:blipFill>
        <p:spPr>
          <a:xfrm>
            <a:off x="0" y="0"/>
            <a:ext cx="9144000" cy="6864705"/>
          </a:xfrm>
          <a:prstGeom prst="rect">
            <a:avLst/>
          </a:prstGeom>
          <a:noFill/>
          <a:ln>
            <a:noFill/>
          </a:ln>
        </p:spPr>
      </p:pic>
      <p:sp>
        <p:nvSpPr>
          <p:cNvPr id="167" name="Shape 167"/>
          <p:cNvSpPr txBox="1"/>
          <p:nvPr>
            <p:ph idx="11" type="ftr"/>
          </p:nvPr>
        </p:nvSpPr>
        <p:spPr>
          <a:xfrm>
            <a:off x="2373330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68" name="Shape 168"/>
          <p:cNvSpPr txBox="1"/>
          <p:nvPr>
            <p:ph type="title"/>
          </p:nvPr>
        </p:nvSpPr>
        <p:spPr>
          <a:xfrm>
            <a:off x="1407560" y="365126"/>
            <a:ext cx="7107790" cy="643403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l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Font typeface="Arial"/>
              <a:buNone/>
            </a:pPr>
            <a:r>
              <a:rPr b="0" i="0" lang="lt-LT" sz="3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Dalelių filtras</a:t>
            </a:r>
            <a:endParaRPr b="0" i="0" sz="3600" u="none" cap="none" strike="noStrike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pic>
        <p:nvPicPr>
          <p:cNvPr id="169" name="Shape 169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"/>
            <a:ext cx="9144000" cy="686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0" name="Shape 170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0" y="-3015"/>
            <a:ext cx="9144000" cy="6864704"/>
          </a:xfrm>
          <a:prstGeom prst="rect">
            <a:avLst/>
          </a:prstGeom>
          <a:noFill/>
          <a:ln>
            <a:noFill/>
          </a:ln>
        </p:spPr>
      </p:pic>
      <p:pic>
        <p:nvPicPr>
          <p:cNvPr id="171" name="Shape 171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4914" y="-6031"/>
            <a:ext cx="9139086" cy="686101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 thruBlk="1"/>
  </p:transition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166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169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250"/>
                                        <p:tgtEl>
                                          <p:spTgt spid="17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250"/>
                                          </p:stCondLst>
                                        </p:cTn>
                                        <p:tgtEl>
                                          <p:spTgt spid="1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250"/>
                                        <p:tgtEl>
                                          <p:spTgt spid="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Shape 176"/>
          <p:cNvSpPr txBox="1"/>
          <p:nvPr>
            <p:ph idx="11" type="ftr"/>
          </p:nvPr>
        </p:nvSpPr>
        <p:spPr>
          <a:xfrm>
            <a:off x="2324075" y="6356351"/>
            <a:ext cx="439734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888888"/>
              </a:buClr>
              <a:buFont typeface="Calibri"/>
              <a:buNone/>
            </a:pPr>
            <a:r>
              <a:rPr lang="lt-LT" sz="1200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rPr>
              <a:t>Bepiločių orlaivių vietos nustatymas remiantis vaizdine informacija</a:t>
            </a:r>
            <a:endParaRPr sz="1200">
              <a:solidFill>
                <a:srgbClr val="888888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177" name="Shape 177"/>
          <p:cNvSpPr/>
          <p:nvPr/>
        </p:nvSpPr>
        <p:spPr>
          <a:xfrm>
            <a:off x="974988" y="957976"/>
            <a:ext cx="1569041" cy="102831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Inercinė navigacinė sistema</a:t>
            </a:r>
            <a:endParaRPr sz="20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78" name="Shape 178"/>
          <p:cNvSpPr/>
          <p:nvPr/>
        </p:nvSpPr>
        <p:spPr>
          <a:xfrm>
            <a:off x="5229160" y="883130"/>
            <a:ext cx="1569041" cy="102831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4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Kalman filtras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79" name="Shape 179"/>
          <p:cNvCxnSpPr/>
          <p:nvPr/>
        </p:nvCxnSpPr>
        <p:spPr>
          <a:xfrm>
            <a:off x="6798200" y="1087139"/>
            <a:ext cx="1249123" cy="10778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80" name="Shape 180"/>
          <p:cNvSpPr txBox="1"/>
          <p:nvPr/>
        </p:nvSpPr>
        <p:spPr>
          <a:xfrm>
            <a:off x="5618646" y="4927344"/>
            <a:ext cx="160031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Užtikrintumas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81" name="Shape 181"/>
          <p:cNvSpPr/>
          <p:nvPr/>
        </p:nvSpPr>
        <p:spPr>
          <a:xfrm>
            <a:off x="5229160" y="2206933"/>
            <a:ext cx="1569041" cy="102831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Dalelių filtras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2" name="Shape 182"/>
          <p:cNvCxnSpPr>
            <a:stCxn id="181" idx="0"/>
            <a:endCxn id="178" idx="2"/>
          </p:cNvCxnSpPr>
          <p:nvPr/>
        </p:nvCxnSpPr>
        <p:spPr>
          <a:xfrm rot="10800000">
            <a:off x="6013681" y="1911433"/>
            <a:ext cx="0" cy="2955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83" name="Shape 183"/>
          <p:cNvSpPr/>
          <p:nvPr/>
        </p:nvSpPr>
        <p:spPr>
          <a:xfrm>
            <a:off x="974988" y="3603541"/>
            <a:ext cx="1569041" cy="102831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Vaizdo kamera</a:t>
            </a:r>
            <a:endParaRPr sz="24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4" name="Shape 184"/>
          <p:cNvCxnSpPr>
            <a:stCxn id="183" idx="0"/>
          </p:cNvCxnSpPr>
          <p:nvPr/>
        </p:nvCxnSpPr>
        <p:spPr>
          <a:xfrm rot="10800000">
            <a:off x="1759508" y="3235141"/>
            <a:ext cx="0" cy="3684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85" name="Shape 185"/>
          <p:cNvCxnSpPr/>
          <p:nvPr/>
        </p:nvCxnSpPr>
        <p:spPr>
          <a:xfrm flipH="1" rot="10800000">
            <a:off x="2544029" y="2721088"/>
            <a:ext cx="784520" cy="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86" name="Shape 186"/>
          <p:cNvSpPr txBox="1"/>
          <p:nvPr/>
        </p:nvSpPr>
        <p:spPr>
          <a:xfrm>
            <a:off x="4226462" y="1654958"/>
            <a:ext cx="849913" cy="83099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Greitis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Aukštis</a:t>
            </a:r>
            <a:endParaRPr/>
          </a:p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Kryptis</a:t>
            </a:r>
            <a:endParaRPr sz="16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7" name="Shape 187"/>
          <p:cNvCxnSpPr/>
          <p:nvPr/>
        </p:nvCxnSpPr>
        <p:spPr>
          <a:xfrm flipH="1">
            <a:off x="3347117" y="1311279"/>
            <a:ext cx="14976" cy="1631150"/>
          </a:xfrm>
          <a:prstGeom prst="straightConnector1">
            <a:avLst/>
          </a:prstGeom>
          <a:noFill/>
          <a:ln cap="flat" cmpd="sng" w="38100">
            <a:solidFill>
              <a:schemeClr val="accent1"/>
            </a:solidFill>
            <a:prstDash val="solid"/>
            <a:miter lim="8000"/>
            <a:headEnd len="sm" w="sm" type="none"/>
            <a:tailEnd len="sm" w="sm" type="none"/>
          </a:ln>
        </p:spPr>
      </p:cxnSp>
      <p:sp>
        <p:nvSpPr>
          <p:cNvPr id="188" name="Shape 188"/>
          <p:cNvSpPr/>
          <p:nvPr/>
        </p:nvSpPr>
        <p:spPr>
          <a:xfrm>
            <a:off x="974988" y="2206933"/>
            <a:ext cx="1569041" cy="102831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Vizuali odometrija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89" name="Shape 189"/>
          <p:cNvCxnSpPr>
            <a:stCxn id="177" idx="3"/>
          </p:cNvCxnSpPr>
          <p:nvPr/>
        </p:nvCxnSpPr>
        <p:spPr>
          <a:xfrm>
            <a:off x="2544029" y="1472131"/>
            <a:ext cx="8031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0" name="Shape 190"/>
          <p:cNvCxnSpPr/>
          <p:nvPr/>
        </p:nvCxnSpPr>
        <p:spPr>
          <a:xfrm flipH="1" rot="10800000">
            <a:off x="3354605" y="1397286"/>
            <a:ext cx="1874556" cy="661901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1" name="Shape 191"/>
          <p:cNvCxnSpPr>
            <a:endCxn id="181" idx="1"/>
          </p:cNvCxnSpPr>
          <p:nvPr/>
        </p:nvCxnSpPr>
        <p:spPr>
          <a:xfrm>
            <a:off x="3361960" y="2059289"/>
            <a:ext cx="1867200" cy="661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192" name="Shape 192"/>
          <p:cNvSpPr/>
          <p:nvPr/>
        </p:nvSpPr>
        <p:spPr>
          <a:xfrm>
            <a:off x="3102074" y="3603541"/>
            <a:ext cx="1569041" cy="102831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Žemėlapio sudarymas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3" name="Shape 193"/>
          <p:cNvSpPr/>
          <p:nvPr/>
        </p:nvSpPr>
        <p:spPr>
          <a:xfrm>
            <a:off x="5229159" y="3595597"/>
            <a:ext cx="1569041" cy="1028311"/>
          </a:xfrm>
          <a:prstGeom prst="rect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20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Paveikslėlių registracija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sp>
        <p:nvSpPr>
          <p:cNvPr id="194" name="Shape 194"/>
          <p:cNvSpPr/>
          <p:nvPr/>
        </p:nvSpPr>
        <p:spPr>
          <a:xfrm>
            <a:off x="2780352" y="4990696"/>
            <a:ext cx="1806102" cy="1210088"/>
          </a:xfrm>
          <a:prstGeom prst="flowChartMagneticDisk">
            <a:avLst/>
          </a:prstGeom>
          <a:solidFill>
            <a:schemeClr val="lt1"/>
          </a:solidFill>
          <a:ln cap="flat" cmpd="sng" w="12700">
            <a:solidFill>
              <a:schemeClr val="dk1"/>
            </a:solidFill>
            <a:prstDash val="solid"/>
            <a:miter lim="8000"/>
            <a:headEnd len="sm" w="sm" type="none"/>
            <a:tailEnd len="sm" w="sm" type="none"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Žemėlapių duomenų bazė</a:t>
            </a:r>
            <a:endParaRPr sz="1800">
              <a:solidFill>
                <a:schemeClr val="dk1"/>
              </a:solidFill>
              <a:latin typeface="Arial"/>
              <a:ea typeface="Arial"/>
              <a:cs typeface="Arial"/>
              <a:sym typeface="Arial"/>
            </a:endParaRPr>
          </a:p>
        </p:txBody>
      </p:sp>
      <p:cxnSp>
        <p:nvCxnSpPr>
          <p:cNvPr id="195" name="Shape 195"/>
          <p:cNvCxnSpPr/>
          <p:nvPr/>
        </p:nvCxnSpPr>
        <p:spPr>
          <a:xfrm flipH="1" rot="10800000">
            <a:off x="3683402" y="4631852"/>
            <a:ext cx="1" cy="473823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6" name="Shape 196"/>
          <p:cNvCxnSpPr>
            <a:stCxn id="183" idx="3"/>
            <a:endCxn id="192" idx="1"/>
          </p:cNvCxnSpPr>
          <p:nvPr/>
        </p:nvCxnSpPr>
        <p:spPr>
          <a:xfrm>
            <a:off x="2544029" y="4117697"/>
            <a:ext cx="558000" cy="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7" name="Shape 197"/>
          <p:cNvCxnSpPr>
            <a:stCxn id="192" idx="3"/>
            <a:endCxn id="193" idx="1"/>
          </p:cNvCxnSpPr>
          <p:nvPr/>
        </p:nvCxnSpPr>
        <p:spPr>
          <a:xfrm flipH="1" rot="10800000">
            <a:off x="4671115" y="4109897"/>
            <a:ext cx="558000" cy="78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8" name="Shape 198"/>
          <p:cNvCxnSpPr>
            <a:stCxn id="193" idx="0"/>
            <a:endCxn id="181" idx="2"/>
          </p:cNvCxnSpPr>
          <p:nvPr/>
        </p:nvCxnSpPr>
        <p:spPr>
          <a:xfrm rot="10800000">
            <a:off x="6013679" y="3235297"/>
            <a:ext cx="0" cy="360300"/>
          </a:xfrm>
          <a:prstGeom prst="straightConnector1">
            <a:avLst/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cxnSp>
        <p:nvCxnSpPr>
          <p:cNvPr id="199" name="Shape 199"/>
          <p:cNvCxnSpPr>
            <a:stCxn id="178" idx="3"/>
            <a:endCxn id="192" idx="2"/>
          </p:cNvCxnSpPr>
          <p:nvPr/>
        </p:nvCxnSpPr>
        <p:spPr>
          <a:xfrm flipH="1">
            <a:off x="3886701" y="1397285"/>
            <a:ext cx="2911500" cy="3234600"/>
          </a:xfrm>
          <a:prstGeom prst="bentConnector4">
            <a:avLst>
              <a:gd fmla="val -18474" name="adj1"/>
              <a:gd fmla="val 108729" name="adj2"/>
            </a:avLst>
          </a:prstGeom>
          <a:noFill/>
          <a:ln cap="flat" cmpd="sng" w="9525">
            <a:solidFill>
              <a:schemeClr val="accent1"/>
            </a:solidFill>
            <a:prstDash val="solid"/>
            <a:miter lim="8000"/>
            <a:headEnd len="sm" w="sm" type="none"/>
            <a:tailEnd len="med" w="med" type="triangle"/>
          </a:ln>
        </p:spPr>
      </p:cxnSp>
      <p:sp>
        <p:nvSpPr>
          <p:cNvPr id="200" name="Shape 200"/>
          <p:cNvSpPr txBox="1"/>
          <p:nvPr/>
        </p:nvSpPr>
        <p:spPr>
          <a:xfrm>
            <a:off x="6852143" y="660194"/>
            <a:ext cx="1813125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8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Orlaivio pozicija</a:t>
            </a:r>
            <a:endParaRPr/>
          </a:p>
        </p:txBody>
      </p:sp>
      <p:sp>
        <p:nvSpPr>
          <p:cNvPr id="201" name="Shape 201"/>
          <p:cNvSpPr txBox="1"/>
          <p:nvPr/>
        </p:nvSpPr>
        <p:spPr>
          <a:xfrm>
            <a:off x="2790095" y="1926765"/>
            <a:ext cx="577402" cy="33855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lt-LT" sz="1600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rPr>
              <a:t>arba</a:t>
            </a:r>
            <a:endParaRPr/>
          </a:p>
        </p:txBody>
      </p:sp>
    </p:spTree>
  </p:cSld>
  <p:clrMapOvr>
    <a:masterClrMapping/>
  </p:clrMapOvr>
  <p:transition>
    <p:fade thruBlk="1"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 Them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